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Relationship Id="rId142" Type="http://schemas.openxmlformats.org/officeDocument/2006/relationships/slide" Target="slides/slide135.xml"/><Relationship Id="rId143" Type="http://schemas.openxmlformats.org/officeDocument/2006/relationships/slide" Target="slides/slide136.xml"/><Relationship Id="rId144" Type="http://schemas.openxmlformats.org/officeDocument/2006/relationships/slide" Target="slides/slide137.xml"/><Relationship Id="rId145" Type="http://schemas.openxmlformats.org/officeDocument/2006/relationships/slide" Target="slides/slide13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" name="Shape 2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87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89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97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01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03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2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65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2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8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" name="Shape 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들어가면서… 모든것을 다 설명할 수는 없다는 전제를 미리 깔자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9" name="Shape 2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이 코드 안에는 다양한 코틀린의 특징이 담겨 있습니다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5" name="Shape 2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이전의 코틀린 코드가 이렇게 자바 코드로 바뀝니다.</a:t>
            </a:r>
          </a:p>
          <a:p>
            <a:pPr/>
            <a:r>
              <a:t>보신 것처럼 파일 최상위에 함수를 정의할 수 있고 해당 함수는 public static final void 로 변경 됩니다.</a:t>
            </a:r>
          </a:p>
          <a:p>
            <a:pPr/>
            <a:r>
              <a:t>또한 const val 은 public static final 로 변경이 됩니다.</a:t>
            </a:r>
          </a:p>
          <a:p>
            <a:pPr/>
            <a:r>
              <a:t>Const 는 최상위 변수 혹은 companion object 에서만 가능합니다</a:t>
            </a:r>
          </a:p>
          <a:p>
            <a:pPr/>
            <a:r>
              <a:t>타입은 자동으로 추론 되어 컴파일 시점에 정해집니다.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2" name="Shape 2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JS 에서 아이디어를 얻지 않았나 함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7" name="Shape 2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JS 에서 아이디어를 얻지 않았나 함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4" name="Shape 3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Contract 는 컴파일러에 주는 힌트로 자세한 것은 레퍼런스 참조..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1" name="Shape 1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Builder 는 객체를 생성하는 방식을 DSL, Chain 형태로 표현할 수 있다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9" name="Shape 1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실제 빌더 생성 자체는 IDE 에서도 지원을 하지만 만들고 나면 코드가 장황해지는 것은 어쩔 수 없는 사실..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4" name="Shape 1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일단 제일 먼저 눈에 보이는게</a:t>
            </a:r>
          </a:p>
          <a:p>
            <a:pPr/>
            <a:r>
              <a:t>파일 하나에 여러개 클래스를 정의할 수 있다는 것입니다.</a:t>
            </a:r>
          </a:p>
          <a:p>
            <a:pPr/>
            <a:r>
              <a:t>이는 기존에도 아예 불가능한 것은 아니지만</a:t>
            </a:r>
          </a:p>
          <a:p>
            <a:pPr/>
            <a:r>
              <a:t>내부 클래스로 만들거나 package-private 형태로 만드는 클래스가 아니면 불가능 했었습니다.</a:t>
            </a:r>
          </a:p>
          <a:p>
            <a:pPr/>
            <a:r>
              <a:t>그러나 코틀린은 하나의 파일에 다수의 클래스를 public 하게 정의할 수 있습니다.</a:t>
            </a:r>
          </a:p>
          <a:p>
            <a:pPr/>
            <a:r>
              <a:t>물론 JVM 스펙에 맞게 변경되면서 여러개의 파일로 최종적으로는 나뉘어집니다.</a:t>
            </a:r>
          </a:p>
          <a:p>
            <a:pPr/>
            <a:r>
              <a:t>또한 객체 생성시에 new 키워드를 붙일 필요가 없습니다. 그리고 세미콜론도 필수가 아닙니다.</a:t>
            </a:r>
          </a:p>
          <a:p>
            <a:pPr/>
            <a:r>
              <a:t>오히려 세미콜론을 붙이면 컴파일러에서 warning 을 보여줍니다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2" name="Shape 1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메소드 안에서는 일반 변수로 사용 가능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1" name="Shape 1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사실 코틀린의 List는 자바와는 MutableList 와 정확히 일치하지만 그것은 말로 이야기하자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9" name="Shape 1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Scala 는 컴파일 시간이 느린걸로 아주 유명합니다.</a:t>
            </a:r>
          </a:p>
          <a:p>
            <a:pPr/>
            <a:r>
              <a:t>왜냐면 Java HotSpot VM 이 스칼라를 위해 튜닝 되어있지 않고 스칼라 컴파일러 전체가 스칼라로 되어 있어서 그러함</a:t>
            </a:r>
          </a:p>
          <a:p>
            <a:pPr/>
            <a:r>
              <a:t>https://medium.com/graalvm/compiling-scala-faster-with-graalvm-86c5c0857fa3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2" name="Shape 2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아마 안드로이드 개발자들 사이에서 많이 유명해진 이후로 코틀린이 더 활성화 된 것으로 예상됩니다.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7" name="Shape 2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2017년 5월 이후로 관심도가 많이 늘어난 것을 알 수 있음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표지_일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 Layou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E1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9.png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hyperlink" Target="https://kotlinlang.org" TargetMode="External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81.png"/></Relationships>
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
</file>

<file path=ppt/slides/_rels/slide1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3" Type="http://schemas.openxmlformats.org/officeDocument/2006/relationships/hyperlink" Target="https://spring.io/blog/2017/08/01/spring-framework-5-kotlin-apis-the-functional-way" TargetMode="External"/></Relationships>

</file>

<file path=ppt/slides/_rels/slide1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hyperlink" Target="https://kotlinlang.org" TargetMode="Externa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2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hyperlink" Target="https://kotlinlang.org" TargetMode="External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hyperlink" Target="https://kotlinlang.org" TargetMode="External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hyperlink" Target="https://kotlinlang.org" TargetMode="External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0.png"/><Relationship Id="rId4" Type="http://schemas.openxmlformats.org/officeDocument/2006/relationships/hyperlink" Target="https://kotlinlang.org" TargetMode="External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hyperlink" Target="https://namu.wiki/w/Null" TargetMode="External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4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텍스트 상자 6"/>
          <p:cNvSpPr txBox="1"/>
          <p:nvPr/>
        </p:nvSpPr>
        <p:spPr>
          <a:xfrm>
            <a:off x="380548" y="1767434"/>
            <a:ext cx="6064465" cy="602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32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자바 개발자 관점의 </a:t>
            </a:r>
            <a:r>
              <a:t>– </a:t>
            </a:r>
            <a:r>
              <a:t>왜 코틀린인가</a:t>
            </a:r>
            <a:r>
              <a:t>?</a:t>
            </a:r>
          </a:p>
        </p:txBody>
      </p:sp>
      <p:sp>
        <p:nvSpPr>
          <p:cNvPr id="28" name="텍스트 상자 8"/>
          <p:cNvSpPr txBox="1"/>
          <p:nvPr/>
        </p:nvSpPr>
        <p:spPr>
          <a:xfrm>
            <a:off x="8920646" y="4679703"/>
            <a:ext cx="2857759" cy="156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2400">
                <a:latin typeface="Franklin Gothic Medium Cond"/>
                <a:ea typeface="Franklin Gothic Medium Cond"/>
                <a:cs typeface="Franklin Gothic Medium Cond"/>
                <a:sym typeface="Franklin Gothic Medium Cond"/>
              </a:defRPr>
            </a:pPr>
            <a:r>
              <a:t>2019.</a:t>
            </a:r>
            <a:r>
              <a:t> </a:t>
            </a:r>
            <a:r>
              <a:t>4. 8</a:t>
            </a:r>
          </a:p>
          <a:p>
            <a:pPr>
              <a:defRPr b="1" sz="2400">
                <a:latin typeface="Franklin Gothic Medium Cond"/>
                <a:ea typeface="Franklin Gothic Medium Cond"/>
                <a:cs typeface="Franklin Gothic Medium Cond"/>
                <a:sym typeface="Franklin Gothic Medium Cond"/>
              </a:defRPr>
            </a:pPr>
          </a:p>
          <a:p>
            <a:pPr>
              <a:defRPr b="1" sz="2400">
                <a:latin typeface="Franklin Gothic Medium Cond"/>
                <a:ea typeface="Franklin Gothic Medium Cond"/>
                <a:cs typeface="Franklin Gothic Medium Cond"/>
                <a:sym typeface="Franklin Gothic Medium Cond"/>
              </a:defRPr>
            </a:pPr>
            <a:r>
              <a:rPr b="0">
                <a:latin typeface="KakaoOTF"/>
                <a:ea typeface="KakaoOTF"/>
                <a:cs typeface="KakaoOTF"/>
                <a:sym typeface="KakaoOTF"/>
              </a:rPr>
              <a:t>강현식</a:t>
            </a:r>
          </a:p>
          <a:p>
            <a:pPr>
              <a:defRPr b="1" sz="2400">
                <a:latin typeface="Franklin Gothic Medium Cond"/>
                <a:ea typeface="Franklin Gothic Medium Cond"/>
                <a:cs typeface="Franklin Gothic Medium Cond"/>
                <a:sym typeface="Franklin Gothic Medium Cond"/>
              </a:defRPr>
            </a:pPr>
            <a:r>
              <a:t>cj848@hanmail.net</a:t>
            </a:r>
          </a:p>
        </p:txBody>
      </p:sp>
      <p:pic>
        <p:nvPicPr>
          <p:cNvPr id="29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81959" y="6516172"/>
            <a:ext cx="1233000" cy="1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텍스트 상자 6"/>
          <p:cNvSpPr txBox="1"/>
          <p:nvPr/>
        </p:nvSpPr>
        <p:spPr>
          <a:xfrm>
            <a:off x="725829" y="2852284"/>
            <a:ext cx="10740342" cy="1153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pPr/>
            <a:r>
              <a:t>왜 제가 코틀린을 선택했을까요?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52326"/>
            <a:ext cx="12192001" cy="3814676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Java에서 Kotlin 확장 함수는…"/>
          <p:cNvSpPr txBox="1"/>
          <p:nvPr/>
        </p:nvSpPr>
        <p:spPr>
          <a:xfrm>
            <a:off x="2246636" y="4365781"/>
            <a:ext cx="7698728" cy="2152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2600"/>
            </a:pPr>
            <a:r>
              <a:t>Java에서 Kotlin 확장 함수는</a:t>
            </a:r>
          </a:p>
          <a:p>
            <a:pPr>
              <a:defRPr b="1" sz="2600"/>
            </a:pPr>
            <a:r>
              <a:t>그냥 외부 static 메소드로 보이기 때문에 활용도가 떨어짐</a:t>
            </a:r>
          </a:p>
          <a:p>
            <a:pPr>
              <a:defRPr b="1" sz="2600"/>
            </a:pPr>
            <a:r>
              <a:t>Kotlin 내부에서 사용할 때 매우 유용하게 사용할 수 있음</a:t>
            </a:r>
          </a:p>
          <a:p>
            <a:pPr>
              <a:defRPr b="1" sz="2600"/>
            </a:pPr>
          </a:p>
          <a:p>
            <a:pPr>
              <a:defRPr b="1" sz="2600"/>
            </a:pPr>
            <a:r>
              <a:t>한줄짜리 메소드가 저렇게 복잡한 자바 코드로 전환 -_-;;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2" grpId="1"/>
      <p:bldP build="whole" bldLvl="1" animBg="1" rev="0" advAuto="0" spid="293" grpId="2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텍스트 상자 6"/>
          <p:cNvSpPr txBox="1"/>
          <p:nvPr/>
        </p:nvSpPr>
        <p:spPr>
          <a:xfrm>
            <a:off x="865393" y="2321289"/>
            <a:ext cx="10461215" cy="2215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아까 잠시 이야기하고 넘어갔던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apply 코드 다시 Remind!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1360" y="0"/>
            <a:ext cx="836928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7300" y="886922"/>
            <a:ext cx="9677400" cy="2324101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텍스트 상자 6"/>
          <p:cNvSpPr txBox="1"/>
          <p:nvPr/>
        </p:nvSpPr>
        <p:spPr>
          <a:xfrm>
            <a:off x="2794439" y="3943611"/>
            <a:ext cx="6603122" cy="2215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이렇게 생겼습니다.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이게 무엇???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8112"/>
            <a:ext cx="12192000" cy="67617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JDK 7, 8의 경우 편리하게…"/>
          <p:cNvSpPr txBox="1"/>
          <p:nvPr/>
        </p:nvSpPr>
        <p:spPr>
          <a:xfrm>
            <a:off x="1373018" y="2496170"/>
            <a:ext cx="9445964" cy="1865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55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JDK 7, 8의 경우 편리하게</a:t>
            </a:r>
          </a:p>
          <a:p>
            <a:pPr>
              <a:defRPr b="1" sz="55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쓸 수 있는 확장 표준 library 제공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190744"/>
            <a:ext cx="12192001" cy="3108585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대표적으로 이런 코드들…"/>
          <p:cNvSpPr txBox="1"/>
          <p:nvPr/>
        </p:nvSpPr>
        <p:spPr>
          <a:xfrm>
            <a:off x="4046823" y="5607799"/>
            <a:ext cx="3992499" cy="575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pPr/>
            <a:r>
              <a:t>대표적으로 이런 코드들…</a:t>
            </a:r>
          </a:p>
        </p:txBody>
      </p:sp>
      <p:pic>
        <p:nvPicPr>
          <p:cNvPr id="312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77390"/>
            <a:ext cx="12192001" cy="23565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이렇게 쓰입니다…"/>
          <p:cNvSpPr txBox="1"/>
          <p:nvPr/>
        </p:nvSpPr>
        <p:spPr>
          <a:xfrm>
            <a:off x="882238" y="4753129"/>
            <a:ext cx="4211358" cy="2026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000"/>
            </a:pPr>
            <a:r>
              <a:t>이렇게 쓰입니다</a:t>
            </a:r>
          </a:p>
          <a:p>
            <a:pPr>
              <a:defRPr sz="3000"/>
            </a:pPr>
            <a:r>
              <a:t>여기서 it 은 </a:t>
            </a:r>
          </a:p>
          <a:p>
            <a:pPr>
              <a:defRPr sz="3000"/>
            </a:pPr>
            <a:r>
              <a:t>Lambda 자기 자신을 의미</a:t>
            </a:r>
          </a:p>
          <a:p>
            <a:pPr>
              <a:defRPr sz="3000"/>
            </a:pPr>
            <a:r>
              <a:t> =&gt; this와 유사</a:t>
            </a:r>
          </a:p>
        </p:txBody>
      </p:sp>
      <p:pic>
        <p:nvPicPr>
          <p:cNvPr id="315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621" y="198600"/>
            <a:ext cx="5284592" cy="44967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76539" y="103243"/>
            <a:ext cx="6246629" cy="4687487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문법적 설탕을 뿌려…"/>
          <p:cNvSpPr txBox="1"/>
          <p:nvPr/>
        </p:nvSpPr>
        <p:spPr>
          <a:xfrm>
            <a:off x="5599881" y="4994809"/>
            <a:ext cx="6599945" cy="1059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000"/>
            </a:pPr>
            <a:r>
              <a:t>문법적 설탕을 뿌려 </a:t>
            </a:r>
          </a:p>
          <a:p>
            <a:pPr>
              <a:defRPr sz="3000"/>
            </a:pPr>
            <a:r>
              <a:t>map {it -&gt; it * it} 을 map { it * it } 로 생략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4" grpId="3"/>
      <p:bldP build="whole" bldLvl="1" animBg="1" rev="0" advAuto="0" spid="316" grpId="2"/>
      <p:bldP build="whole" bldLvl="1" animBg="1" rev="0" advAuto="0" spid="315" grpId="1"/>
      <p:bldP build="whole" bldLvl="1" animBg="1" rev="0" advAuto="0" spid="317" grpId="4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8311" y="349250"/>
            <a:ext cx="5486401" cy="6159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72374" y="271990"/>
            <a:ext cx="6184479" cy="256455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97259" y="2954838"/>
            <a:ext cx="5334709" cy="36857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9" grpId="1"/>
      <p:bldP build="whole" bldLvl="1" animBg="1" rev="0" advAuto="0" spid="321" grpId="3"/>
      <p:bldP build="whole" bldLvl="1" animBg="1" rev="0" advAuto="0" spid="320" grpId="2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텍스트 상자 6"/>
          <p:cNvSpPr txBox="1"/>
          <p:nvPr/>
        </p:nvSpPr>
        <p:spPr>
          <a:xfrm>
            <a:off x="1715699" y="2852284"/>
            <a:ext cx="8760602" cy="1153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pPr/>
            <a:r>
              <a:t>아주 유용한 Data Class!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텍스트 상자 6"/>
          <p:cNvSpPr txBox="1"/>
          <p:nvPr/>
        </p:nvSpPr>
        <p:spPr>
          <a:xfrm>
            <a:off x="1227914" y="2321289"/>
            <a:ext cx="9736172" cy="2215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그 전에, 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이 세미나에서 다루지 않는 것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4969" y="0"/>
            <a:ext cx="11322062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텍스트 상자 6"/>
          <p:cNvSpPr txBox="1"/>
          <p:nvPr/>
        </p:nvSpPr>
        <p:spPr>
          <a:xfrm>
            <a:off x="3699270" y="2321289"/>
            <a:ext cx="4654306" cy="2215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달라진 if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새로운 when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텍스트 상자 6"/>
          <p:cNvSpPr txBox="1"/>
          <p:nvPr/>
        </p:nvSpPr>
        <p:spPr>
          <a:xfrm>
            <a:off x="143632" y="757648"/>
            <a:ext cx="11904736" cy="5342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if 는 구문(Statement)이 아닌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식(Expression) 으로 변경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즉, if 의 결과값을 변수에 대입 가능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리턴 값으로 사용 가능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54450" y="831850"/>
            <a:ext cx="4483100" cy="5194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5950" y="12797"/>
            <a:ext cx="10960100" cy="539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8700" y="3430563"/>
            <a:ext cx="10134600" cy="3098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3" grpId="1"/>
      <p:bldP build="whole" bldLvl="1" animBg="1" rev="0" advAuto="0" spid="334" grpId="2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텍스트 상자 6"/>
          <p:cNvSpPr txBox="1"/>
          <p:nvPr/>
        </p:nvSpPr>
        <p:spPr>
          <a:xfrm>
            <a:off x="403327" y="2321289"/>
            <a:ext cx="11385347" cy="2215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if 가 완전히 삼항 연산자를 대체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Kotlin에선 삼항 연산자 사용 불가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2750" y="81377"/>
            <a:ext cx="8826500" cy="334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25700" y="3488690"/>
            <a:ext cx="7340600" cy="2349501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텍스트 상자 6"/>
          <p:cNvSpPr txBox="1"/>
          <p:nvPr/>
        </p:nvSpPr>
        <p:spPr>
          <a:xfrm>
            <a:off x="2097505" y="5905402"/>
            <a:ext cx="7996990" cy="481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pPr/>
            <a:r>
              <a:t>When은 Kotlin 에서 if, switch 를 대체하길 권장하며 나온 문법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9" grpId="2"/>
      <p:bldP build="whole" bldLvl="1" animBg="1" rev="0" advAuto="0" spid="338" grpId="1"/>
      <p:bldP build="whole" bldLvl="1" animBg="1" rev="0" advAuto="0" spid="340" grpId="3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41600" y="327073"/>
            <a:ext cx="6908800" cy="5486401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Ref: https://kotlinlang.org"/>
          <p:cNvSpPr txBox="1"/>
          <p:nvPr/>
        </p:nvSpPr>
        <p:spPr>
          <a:xfrm>
            <a:off x="1403921" y="6183629"/>
            <a:ext cx="263280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Ref: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https://kotlinlang.org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텍스트 상자 6"/>
          <p:cNvSpPr txBox="1"/>
          <p:nvPr/>
        </p:nvSpPr>
        <p:spPr>
          <a:xfrm>
            <a:off x="883533" y="2379979"/>
            <a:ext cx="10256266" cy="209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Functional Programming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In Kotlin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텍스트 상자 6"/>
          <p:cNvSpPr txBox="1"/>
          <p:nvPr/>
        </p:nvSpPr>
        <p:spPr>
          <a:xfrm>
            <a:off x="1128369" y="2321289"/>
            <a:ext cx="9935261" cy="2215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Kotlin은 자바보다는 함수형 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프로그래밍 언어에 가깝다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텍스트 상자 6"/>
          <p:cNvSpPr txBox="1"/>
          <p:nvPr/>
        </p:nvSpPr>
        <p:spPr>
          <a:xfrm>
            <a:off x="1672938" y="2321289"/>
            <a:ext cx="8846124" cy="2215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Kotlin의 모든 Features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- 5시간은 해야 할 듯??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텍스트 상자 6"/>
          <p:cNvSpPr txBox="1"/>
          <p:nvPr/>
        </p:nvSpPr>
        <p:spPr>
          <a:xfrm>
            <a:off x="1105245" y="2852284"/>
            <a:ext cx="9981510" cy="1153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pPr/>
            <a:r>
              <a:t>Kotlin 에서 함수는 일급객체!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함수가 일급 객체 (first-class citizens,  일급 값, 일급 엔티티, 혹은 일급 시민) 라면??…"/>
          <p:cNvSpPr txBox="1"/>
          <p:nvPr/>
        </p:nvSpPr>
        <p:spPr>
          <a:xfrm>
            <a:off x="883055" y="1369985"/>
            <a:ext cx="10425890" cy="41180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457199" indent="-317499" defTabSz="457200">
              <a:lnSpc>
                <a:spcPts val="8400"/>
              </a:lnSpc>
              <a:spcBef>
                <a:spcPts val="1400"/>
              </a:spcBef>
              <a:buClr>
                <a:srgbClr val="000000">
                  <a:alpha val="84313"/>
                </a:srgbClr>
              </a:buClr>
              <a:buSzPct val="100000"/>
              <a:buFont typeface="Georgia"/>
              <a:buChar char="•"/>
              <a:defRPr sz="4300">
                <a:solidFill>
                  <a:srgbClr val="000000">
                    <a:alpha val="84313"/>
                  </a:srgbClr>
                </a:solidFill>
              </a:defRPr>
            </a:pPr>
            <a:r>
              <a:t>함수가 </a:t>
            </a:r>
            <a:r>
              <a:rPr b="1"/>
              <a:t>일급 객체</a:t>
            </a:r>
            <a:r>
              <a:t> (first-class citizens, </a:t>
            </a:r>
            <a:br/>
            <a:r>
              <a:t>일급 값, 일급 엔티티, 혹은 일급 </a:t>
            </a:r>
            <a:r>
              <a:rPr i="1"/>
              <a:t>시민</a:t>
            </a:r>
            <a:r>
              <a:t>) 라면??</a:t>
            </a:r>
          </a:p>
          <a:p>
            <a:pPr marL="457199" indent="-317499" defTabSz="457200">
              <a:lnSpc>
                <a:spcPts val="8400"/>
              </a:lnSpc>
              <a:spcBef>
                <a:spcPts val="1400"/>
              </a:spcBef>
              <a:buClr>
                <a:srgbClr val="000000">
                  <a:alpha val="84313"/>
                </a:srgbClr>
              </a:buClr>
              <a:buSzPct val="100000"/>
              <a:buFont typeface="Georgia"/>
              <a:buChar char="•"/>
              <a:defRPr sz="4300">
                <a:solidFill>
                  <a:srgbClr val="000000">
                    <a:alpha val="84313"/>
                  </a:srgbClr>
                </a:solidFill>
              </a:defRPr>
            </a:pPr>
            <a:r>
              <a:t>변수나 데이터 구조안에 담을 수 있다.</a:t>
            </a:r>
          </a:p>
          <a:p>
            <a:pPr marL="457199" indent="-317499" defTabSz="457200">
              <a:lnSpc>
                <a:spcPts val="8400"/>
              </a:lnSpc>
              <a:spcBef>
                <a:spcPts val="1400"/>
              </a:spcBef>
              <a:buClr>
                <a:srgbClr val="000000">
                  <a:alpha val="84313"/>
                </a:srgbClr>
              </a:buClr>
              <a:buSzPct val="100000"/>
              <a:buFont typeface="Georgia"/>
              <a:buChar char="•"/>
              <a:defRPr sz="4300">
                <a:solidFill>
                  <a:srgbClr val="000000">
                    <a:alpha val="84313"/>
                  </a:srgbClr>
                </a:solidFill>
              </a:defRPr>
            </a:pPr>
            <a:r>
              <a:t>파라미터로 전달 할 수 있다.</a:t>
            </a:r>
          </a:p>
          <a:p>
            <a:pPr marL="457199" indent="-317499" defTabSz="457200">
              <a:lnSpc>
                <a:spcPts val="8400"/>
              </a:lnSpc>
              <a:buClr>
                <a:srgbClr val="000000">
                  <a:alpha val="84313"/>
                </a:srgbClr>
              </a:buClr>
              <a:buSzPct val="100000"/>
              <a:buFont typeface="Georgia"/>
              <a:buChar char="•"/>
              <a:defRPr sz="4300">
                <a:solidFill>
                  <a:srgbClr val="000000">
                    <a:alpha val="84313"/>
                  </a:srgbClr>
                </a:solidFill>
              </a:defRPr>
            </a:pPr>
            <a:r>
              <a:t>리턴 값으로 사용할 수 있다.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51" grpId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텍스트 상자 6"/>
          <p:cNvSpPr txBox="1"/>
          <p:nvPr/>
        </p:nvSpPr>
        <p:spPr>
          <a:xfrm>
            <a:off x="200867" y="231662"/>
            <a:ext cx="11790267" cy="19200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661736" indent="-661736">
              <a:buSzPct val="100000"/>
              <a:buChar char="•"/>
              <a:defRPr b="1" sz="57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Java 에서는 함수를 리턴할 수 없음</a:t>
            </a:r>
          </a:p>
          <a:p>
            <a:pPr marL="661736" indent="-661736">
              <a:buSzPct val="100000"/>
              <a:buChar char="•"/>
              <a:defRPr b="1" sz="57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다만 문법적 설탕으로 람다로 표현 가능</a:t>
            </a:r>
          </a:p>
        </p:txBody>
      </p:sp>
      <p:pic>
        <p:nvPicPr>
          <p:cNvPr id="354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0500" y="2472990"/>
            <a:ext cx="6731000" cy="207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98700" y="4589660"/>
            <a:ext cx="7594600" cy="2222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9344" y="2527462"/>
            <a:ext cx="6649973" cy="4166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8680" y="153740"/>
            <a:ext cx="6591301" cy="2070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텍스트 상자 6"/>
          <p:cNvSpPr txBox="1"/>
          <p:nvPr/>
        </p:nvSpPr>
        <p:spPr>
          <a:xfrm>
            <a:off x="280257" y="2603995"/>
            <a:ext cx="11631486" cy="1650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661736" indent="-661736">
              <a:buSzPct val="100000"/>
              <a:buChar char="•"/>
              <a:defRPr b="1" sz="48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Java 에서는 함수를 변수에 저장할 수 없음</a:t>
            </a:r>
          </a:p>
          <a:p>
            <a:pPr marL="661736" indent="-661736">
              <a:buSzPct val="100000"/>
              <a:buChar char="•"/>
              <a:defRPr b="1" sz="48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마찬가지로 문법적 설탕으로 람다로 표현 가능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7687" y="866368"/>
            <a:ext cx="9016626" cy="34568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0470" y="2427219"/>
            <a:ext cx="11031060" cy="35619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10" dur="1000" fill="hold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2" grpId="1"/>
      <p:bldP build="whole" bldLvl="1" animBg="1" rev="0" advAuto="0" spid="362" grpId="2"/>
      <p:bldP build="whole" bldLvl="1" animBg="1" rev="0" advAuto="0" spid="363" grpId="3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텍스트 상자 6"/>
          <p:cNvSpPr txBox="1"/>
          <p:nvPr/>
        </p:nvSpPr>
        <p:spPr>
          <a:xfrm>
            <a:off x="200867" y="231662"/>
            <a:ext cx="11601317" cy="1005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661736" indent="-661736">
              <a:buSzPct val="100000"/>
              <a:buChar char="•"/>
              <a:defRPr b="1" sz="5700"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pPr/>
            <a:r>
              <a:t>파라메터 전달 예제는 apply가 대표적</a:t>
            </a:r>
          </a:p>
        </p:txBody>
      </p:sp>
      <p:pic>
        <p:nvPicPr>
          <p:cNvPr id="36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7300" y="1404706"/>
            <a:ext cx="9677400" cy="2324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92400" y="3896123"/>
            <a:ext cx="6807200" cy="276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7" grpId="2"/>
      <p:bldP build="whole" bldLvl="1" animBg="1" rev="0" advAuto="0" spid="366" grpId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텍스트 상자 6"/>
          <p:cNvSpPr txBox="1"/>
          <p:nvPr/>
        </p:nvSpPr>
        <p:spPr>
          <a:xfrm>
            <a:off x="878596" y="2350634"/>
            <a:ext cx="10434808" cy="2156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그 외에 더 이야기 하고 싶었던 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Features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텍스트 상자 6"/>
          <p:cNvSpPr txBox="1"/>
          <p:nvPr/>
        </p:nvSpPr>
        <p:spPr>
          <a:xfrm>
            <a:off x="1265035" y="-128271"/>
            <a:ext cx="9661930" cy="711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661736" indent="-661736">
              <a:buSzPct val="100000"/>
              <a:buChar char="•"/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DSL</a:t>
            </a:r>
          </a:p>
          <a:p>
            <a:pPr marL="661736" indent="-661736">
              <a:buSzPct val="100000"/>
              <a:buChar char="•"/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Coroutine</a:t>
            </a:r>
          </a:p>
          <a:p>
            <a:pPr marL="661736" indent="-661736">
              <a:buSzPct val="100000"/>
              <a:buChar char="•"/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Actor</a:t>
            </a:r>
          </a:p>
          <a:p>
            <a:pPr marL="661736" indent="-661736">
              <a:buSzPct val="100000"/>
              <a:buChar char="•"/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Lazy</a:t>
            </a:r>
          </a:p>
          <a:p>
            <a:pPr marL="661736" indent="-661736">
              <a:buSzPct val="100000"/>
              <a:buChar char="•"/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Operator Overloading</a:t>
            </a:r>
          </a:p>
          <a:p>
            <a:pPr marL="661736" indent="-661736">
              <a:buSzPct val="100000"/>
              <a:buChar char="•"/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Delegate</a:t>
            </a:r>
          </a:p>
          <a:p>
            <a:pPr marL="661736" indent="-661736">
              <a:buSzPct val="100000"/>
              <a:buChar char="•"/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Inline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텍스트 상자 6"/>
          <p:cNvSpPr txBox="1"/>
          <p:nvPr/>
        </p:nvSpPr>
        <p:spPr>
          <a:xfrm>
            <a:off x="715908" y="757648"/>
            <a:ext cx="10760184" cy="5342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Kotlin의 경이적인 Feature가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많으나 여백(..시간)이 너무 좁아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옮기지 않는걸로…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Feat. 페르마의 마지막 정리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Kotlin으로 활용할 수 있는 모든 것…"/>
          <p:cNvSpPr txBox="1"/>
          <p:nvPr/>
        </p:nvSpPr>
        <p:spPr>
          <a:xfrm>
            <a:off x="170448" y="2321289"/>
            <a:ext cx="11851104" cy="2215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Kotlin으로 활용할 수 있는 모든 것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… 저도 100% 모릅니다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텍스트 상자 6"/>
          <p:cNvSpPr txBox="1"/>
          <p:nvPr/>
        </p:nvSpPr>
        <p:spPr>
          <a:xfrm>
            <a:off x="3342290" y="2881629"/>
            <a:ext cx="5507420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pPr/>
            <a:r>
              <a:t>As a Result…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텍스트 상자 6"/>
          <p:cNvSpPr txBox="1"/>
          <p:nvPr/>
        </p:nvSpPr>
        <p:spPr>
          <a:xfrm>
            <a:off x="1646122" y="1790293"/>
            <a:ext cx="8899756" cy="3277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Kotlin 은 Java를 쓰면서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귀찮고 힘들었던 부분들을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많이 해결해준다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텍스트 상자 6"/>
          <p:cNvSpPr txBox="1"/>
          <p:nvPr/>
        </p:nvSpPr>
        <p:spPr>
          <a:xfrm>
            <a:off x="502871" y="2321289"/>
            <a:ext cx="11186258" cy="2215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Kotlin 은 Java와 완벽 호환이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되기 때문에 점진적으로 전환 가능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텍스트 상자 6"/>
          <p:cNvSpPr txBox="1"/>
          <p:nvPr/>
        </p:nvSpPr>
        <p:spPr>
          <a:xfrm>
            <a:off x="403542" y="1214416"/>
            <a:ext cx="11384916" cy="3590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55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많은 자바(or JVM Lang) 프레임워크도 Kotlin을 지원하기 시작</a:t>
            </a:r>
          </a:p>
          <a:p>
            <a:pPr>
              <a:defRPr b="1" sz="5500">
                <a:latin typeface="Malgun Gothic"/>
                <a:ea typeface="Malgun Gothic"/>
                <a:cs typeface="Malgun Gothic"/>
                <a:sym typeface="Malgun Gothic"/>
              </a:defRPr>
            </a:pPr>
          </a:p>
          <a:p>
            <a:pPr>
              <a:defRPr b="1" sz="55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ex: Spring, Gradle, RxKotlin 등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5831" y="0"/>
            <a:ext cx="7320338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650" y="23854"/>
            <a:ext cx="9156700" cy="6070601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Ref: https://spring.io/blog/2017/08/01/spring-framework-5-kotlin-apis-the-functional-way"/>
          <p:cNvSpPr txBox="1"/>
          <p:nvPr/>
        </p:nvSpPr>
        <p:spPr>
          <a:xfrm>
            <a:off x="1403921" y="6183629"/>
            <a:ext cx="8909483" cy="376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Ref: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https://spring.io/blog/2017/08/01/spring-framework-5-kotlin-apis-the-functional-way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텍스트 상자 6"/>
          <p:cNvSpPr txBox="1"/>
          <p:nvPr/>
        </p:nvSpPr>
        <p:spPr>
          <a:xfrm>
            <a:off x="1467767" y="2852284"/>
            <a:ext cx="9256466" cy="1153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pPr/>
            <a:r>
              <a:t>Kotlin 겁내지 말고 쓰세요!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텍스트 상자 6"/>
          <p:cNvSpPr txBox="1"/>
          <p:nvPr/>
        </p:nvSpPr>
        <p:spPr>
          <a:xfrm>
            <a:off x="4231322" y="2881629"/>
            <a:ext cx="3729356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pPr/>
            <a:r>
              <a:t>감사합니다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텍스트 상자 6"/>
          <p:cNvSpPr txBox="1"/>
          <p:nvPr/>
        </p:nvSpPr>
        <p:spPr>
          <a:xfrm>
            <a:off x="5112619" y="2881629"/>
            <a:ext cx="1966762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pPr/>
            <a:r>
              <a:t>Q&amp;A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텍스트 상자 6"/>
          <p:cNvSpPr txBox="1"/>
          <p:nvPr/>
        </p:nvSpPr>
        <p:spPr>
          <a:xfrm>
            <a:off x="2069396" y="2852284"/>
            <a:ext cx="8053208" cy="1153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pPr/>
            <a:r>
              <a:t>이 세미나에서 다루는 것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텍스트 상자 6"/>
          <p:cNvSpPr txBox="1"/>
          <p:nvPr/>
        </p:nvSpPr>
        <p:spPr>
          <a:xfrm>
            <a:off x="765848" y="1790293"/>
            <a:ext cx="10660304" cy="3277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Kotlin과 Java를 비교하여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오래된(?) Java 개발자인 제가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Kotlin을 선택한 이유에 대한 것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상자 6"/>
          <p:cNvSpPr txBox="1"/>
          <p:nvPr/>
        </p:nvSpPr>
        <p:spPr>
          <a:xfrm>
            <a:off x="588616" y="2932930"/>
            <a:ext cx="11014768" cy="992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5600"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pPr/>
            <a:r>
              <a:t>Kotlin의 인상적인 Feature들 중 일부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텍스트 상자 6"/>
          <p:cNvSpPr txBox="1"/>
          <p:nvPr/>
        </p:nvSpPr>
        <p:spPr>
          <a:xfrm>
            <a:off x="1535243" y="2393663"/>
            <a:ext cx="7607291" cy="2156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First of all… 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자바는 아주 좋은 언어</a:t>
            </a:r>
            <a:r>
              <a:t>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텍스트 상자 6"/>
          <p:cNvSpPr txBox="1"/>
          <p:nvPr/>
        </p:nvSpPr>
        <p:spPr>
          <a:xfrm>
            <a:off x="1535243" y="2393663"/>
            <a:ext cx="5245532" cy="2215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그러나</a:t>
            </a:r>
            <a:r>
              <a:t>…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너무 장황하다</a:t>
            </a:r>
            <a:r>
              <a:t>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텍스트 상자 6"/>
          <p:cNvSpPr txBox="1"/>
          <p:nvPr/>
        </p:nvSpPr>
        <p:spPr>
          <a:xfrm>
            <a:off x="1204790" y="2321289"/>
            <a:ext cx="9782420" cy="2215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자바의 장황함?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그러면 어떤부분이 장황할까?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텍스트 상자 6"/>
          <p:cNvSpPr txBox="1"/>
          <p:nvPr/>
        </p:nvSpPr>
        <p:spPr>
          <a:xfrm>
            <a:off x="2990743" y="2781589"/>
            <a:ext cx="5770586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pPr/>
            <a:r>
              <a:t>Who Are You?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54350" y="1289050"/>
            <a:ext cx="5854700" cy="1435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28950" y="4051300"/>
            <a:ext cx="5143500" cy="711200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Java"/>
          <p:cNvSpPr txBox="1"/>
          <p:nvPr/>
        </p:nvSpPr>
        <p:spPr>
          <a:xfrm>
            <a:off x="5688193" y="722630"/>
            <a:ext cx="58701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Java</a:t>
            </a:r>
          </a:p>
        </p:txBody>
      </p:sp>
      <p:sp>
        <p:nvSpPr>
          <p:cNvPr id="74" name="Kotlin"/>
          <p:cNvSpPr txBox="1"/>
          <p:nvPr/>
        </p:nvSpPr>
        <p:spPr>
          <a:xfrm>
            <a:off x="5688193" y="3440429"/>
            <a:ext cx="67597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Kotlin</a:t>
            </a:r>
          </a:p>
        </p:txBody>
      </p:sp>
      <p:pic>
        <p:nvPicPr>
          <p:cNvPr id="75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98379" y="5002529"/>
            <a:ext cx="3949701" cy="1143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3" grpId="1"/>
      <p:bldP build="whole" bldLvl="1" animBg="1" rev="0" advAuto="0" spid="72" grpId="4"/>
      <p:bldP build="whole" bldLvl="1" animBg="1" rev="0" advAuto="0" spid="71" grpId="2"/>
      <p:bldP build="whole" bldLvl="1" animBg="1" rev="0" advAuto="0" spid="74" grpId="3"/>
      <p:bldP build="whole" bldLvl="1" animBg="1" rev="0" advAuto="0" spid="75" grpId="5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텍스트 상자 6"/>
          <p:cNvSpPr txBox="1"/>
          <p:nvPr/>
        </p:nvSpPr>
        <p:spPr>
          <a:xfrm>
            <a:off x="1535243" y="2393663"/>
            <a:ext cx="8399243" cy="2215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에이 뭐 이정도 가지고…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그렇다면??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텍스트 상자 6"/>
          <p:cNvSpPr txBox="1"/>
          <p:nvPr/>
        </p:nvSpPr>
        <p:spPr>
          <a:xfrm>
            <a:off x="1374247" y="2852284"/>
            <a:ext cx="9443506" cy="1153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pPr/>
            <a:r>
              <a:t>Entity 설계 많이들 하시죠?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236" y="1143000"/>
            <a:ext cx="6045201" cy="457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2696" y="81945"/>
            <a:ext cx="6083301" cy="340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3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84789" y="3533918"/>
            <a:ext cx="5061649" cy="32434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텍스트 상자 6"/>
          <p:cNvSpPr txBox="1"/>
          <p:nvPr/>
        </p:nvSpPr>
        <p:spPr>
          <a:xfrm>
            <a:off x="1204790" y="2852284"/>
            <a:ext cx="9782420" cy="1153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pPr/>
            <a:r>
              <a:t>엔티티 테스트를 만들어 보자!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27355"/>
            <a:ext cx="12192000" cy="6203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텍스트 상자 6"/>
          <p:cNvSpPr txBox="1"/>
          <p:nvPr/>
        </p:nvSpPr>
        <p:spPr>
          <a:xfrm>
            <a:off x="1535243" y="2393663"/>
            <a:ext cx="8698621" cy="2215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객체 생성이 불편…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List 만들때부터 귀찮음…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텍스트 상자 6"/>
          <p:cNvSpPr txBox="1"/>
          <p:nvPr/>
        </p:nvSpPr>
        <p:spPr>
          <a:xfrm>
            <a:off x="1535243" y="2393663"/>
            <a:ext cx="8874168" cy="2215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물론 Guava 나 JDK 9를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사용하면 좀 나아집니다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7300" y="685800"/>
            <a:ext cx="7137400" cy="5486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텍스트 상자 6"/>
          <p:cNvSpPr txBox="1"/>
          <p:nvPr/>
        </p:nvSpPr>
        <p:spPr>
          <a:xfrm>
            <a:off x="555275" y="1790293"/>
            <a:ext cx="11081450" cy="3277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그러나… 아직 JDK 9 이상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쓰는곳도 매우 드문 현실.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그래서 보통 Guava 를 많이 사용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텍스트 상자 6"/>
          <p:cNvSpPr txBox="1"/>
          <p:nvPr/>
        </p:nvSpPr>
        <p:spPr>
          <a:xfrm>
            <a:off x="1968276" y="2356104"/>
            <a:ext cx="8906469" cy="209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Let me introduce m…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=0=…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텍스트 상자 6"/>
          <p:cNvSpPr txBox="1"/>
          <p:nvPr/>
        </p:nvSpPr>
        <p:spPr>
          <a:xfrm>
            <a:off x="1194869" y="2321289"/>
            <a:ext cx="9802262" cy="2215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그런데 객체를 생성할 때 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꼭 생성자를 써서 해야되나??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텍스트 상자 6"/>
          <p:cNvSpPr txBox="1"/>
          <p:nvPr/>
        </p:nvSpPr>
        <p:spPr>
          <a:xfrm>
            <a:off x="608702" y="2350634"/>
            <a:ext cx="10974596" cy="2156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그렇다면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Builder Pattern을 활용해보자!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016" y="1321004"/>
            <a:ext cx="5492410" cy="3709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97936" y="50401"/>
            <a:ext cx="5492410" cy="34871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11557" y="3585921"/>
            <a:ext cx="4678209" cy="31783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텍스트 상자 6"/>
          <p:cNvSpPr txBox="1"/>
          <p:nvPr/>
        </p:nvSpPr>
        <p:spPr>
          <a:xfrm>
            <a:off x="2491779" y="2852284"/>
            <a:ext cx="7208442" cy="1153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pPr/>
            <a:r>
              <a:t>벌써 장황하기 시작…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73161"/>
            <a:ext cx="12192000" cy="60862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텍스트 상자 6"/>
          <p:cNvSpPr txBox="1"/>
          <p:nvPr/>
        </p:nvSpPr>
        <p:spPr>
          <a:xfrm>
            <a:off x="1251783" y="2852284"/>
            <a:ext cx="9688434" cy="1153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pPr/>
            <a:r>
              <a:t>But 우리에겐 Lombok이!!!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텍스트 상자 6"/>
          <p:cNvSpPr txBox="1"/>
          <p:nvPr/>
        </p:nvSpPr>
        <p:spPr>
          <a:xfrm>
            <a:off x="1490891" y="1790293"/>
            <a:ext cx="9210218" cy="3277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사실 이 Lombok 때문에..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Kotlin 으로 넘어가는 것에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시간이 걸렸습니다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835" y="642449"/>
            <a:ext cx="5930901" cy="416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48394" y="488256"/>
            <a:ext cx="5981701" cy="2705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97594" y="3715384"/>
            <a:ext cx="6083301" cy="2679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601" y="0"/>
            <a:ext cx="12136798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텍스트 상자 6"/>
          <p:cNvSpPr txBox="1"/>
          <p:nvPr/>
        </p:nvSpPr>
        <p:spPr>
          <a:xfrm>
            <a:off x="1557390" y="2852284"/>
            <a:ext cx="9077220" cy="1153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pPr/>
            <a:r>
              <a:t>아무 문제 없는것 아닌가??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텍스트 상자 6"/>
          <p:cNvSpPr txBox="1"/>
          <p:nvPr/>
        </p:nvSpPr>
        <p:spPr>
          <a:xfrm>
            <a:off x="655943" y="510370"/>
            <a:ext cx="1554227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pPr/>
            <a:r>
              <a:t>소개</a:t>
            </a:r>
          </a:p>
        </p:txBody>
      </p:sp>
      <p:sp>
        <p:nvSpPr>
          <p:cNvPr id="36" name="Rectangle 1"/>
          <p:cNvSpPr txBox="1"/>
          <p:nvPr/>
        </p:nvSpPr>
        <p:spPr>
          <a:xfrm>
            <a:off x="655943" y="1985200"/>
            <a:ext cx="11536058" cy="4524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57200" indent="-457200">
              <a:buSzPct val="100000"/>
              <a:buFont typeface="Arial"/>
              <a:buChar char="•"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강현식</a:t>
            </a:r>
          </a:p>
          <a:p>
            <a:pPr marL="457200" indent="-457200">
              <a:buSzPct val="100000"/>
              <a:buFont typeface="Arial"/>
              <a:buChar char="•"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9</a:t>
            </a:r>
            <a:r>
              <a:t>년차 </a:t>
            </a:r>
            <a:r>
              <a:t>Java Developer…</a:t>
            </a:r>
            <a:r>
              <a:t>이제는 </a:t>
            </a:r>
            <a:r>
              <a:t>Java/Kotlin Developer</a:t>
            </a:r>
          </a:p>
          <a:p>
            <a:pPr marL="457200" indent="-457200">
              <a:buSzPct val="100000"/>
              <a:buFont typeface="Arial"/>
              <a:buChar char="•"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kakaopay Firm Banking Gateway Developer</a:t>
            </a:r>
          </a:p>
          <a:p>
            <a:pPr lvl="1" marL="914400" indent="-457200">
              <a:buSzPct val="100000"/>
              <a:buFont typeface="Arial"/>
              <a:buChar char="•"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With Fully Kotlin Production Project</a:t>
            </a:r>
          </a:p>
          <a:p>
            <a:pPr lvl="1" marL="914400" indent="-457200">
              <a:buSzPct val="100000"/>
              <a:buFont typeface="Arial"/>
              <a:buChar char="•"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With Java+Kotlin Production Project</a:t>
            </a:r>
          </a:p>
          <a:p>
            <a:pPr marL="457200" indent="-457200">
              <a:buSzPct val="100000"/>
              <a:buFont typeface="Arial"/>
              <a:buChar char="•"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LINE/Coupang Commerce, etc</a:t>
            </a:r>
          </a:p>
          <a:p>
            <a:pPr lvl="1" marL="914400" indent="-457200">
              <a:buSzPct val="100000"/>
              <a:buFont typeface="Arial"/>
              <a:buChar char="•"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Kotlin 1</a:t>
            </a:r>
            <a:r>
              <a:t>도 안해봄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텍스트 상자 6"/>
          <p:cNvSpPr txBox="1"/>
          <p:nvPr/>
        </p:nvSpPr>
        <p:spPr>
          <a:xfrm>
            <a:off x="1750176" y="2852284"/>
            <a:ext cx="8691648" cy="1153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pPr/>
            <a:r>
              <a:t>Lombok 을 적용하려면?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텍스트 상자 6"/>
          <p:cNvSpPr txBox="1"/>
          <p:nvPr/>
        </p:nvSpPr>
        <p:spPr>
          <a:xfrm>
            <a:off x="686272" y="118327"/>
            <a:ext cx="10992985" cy="66213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882315" indent="-882315">
              <a:buSzPct val="100000"/>
              <a:buAutoNum type="arabicPeriod" startAt="1"/>
              <a:defRPr b="1" sz="32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Build 수정 - Annotation Processor(혹은 kotlin은 kapt)</a:t>
            </a:r>
          </a:p>
          <a:p>
            <a:pPr marL="882315" indent="-882315">
              <a:buSzPct val="100000"/>
              <a:buAutoNum type="arabicPeriod" startAt="1"/>
              <a:defRPr b="1" sz="32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IDE 플러그인 설치</a:t>
            </a:r>
          </a:p>
          <a:p>
            <a:pPr marL="882315" indent="-882315">
              <a:buSzPct val="100000"/>
              <a:buAutoNum type="arabicPeriod" startAt="1"/>
              <a:defRPr b="1" sz="32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IDE 플러그인 적용</a:t>
            </a:r>
          </a:p>
          <a:p>
            <a:pPr marL="661736" indent="-661736">
              <a:buSzPct val="100000"/>
              <a:buChar char="*"/>
              <a:defRPr b="1" sz="32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다른 Annotation Processor와 충돌 가능성</a:t>
            </a:r>
          </a:p>
          <a:p>
            <a:pPr lvl="1" marL="1042736" indent="-661736">
              <a:buSzPct val="100000"/>
              <a:buChar char="*"/>
              <a:defRPr b="1" sz="32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QueryDSL</a:t>
            </a:r>
          </a:p>
          <a:p>
            <a:pPr lvl="1" marL="1042736" indent="-661736">
              <a:buSzPct val="100000"/>
              <a:buChar char="*"/>
              <a:defRPr b="1" sz="32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Thrift</a:t>
            </a:r>
          </a:p>
          <a:p>
            <a:pPr lvl="1" marL="1042736" indent="-661736">
              <a:buSzPct val="100000"/>
              <a:buChar char="*"/>
              <a:defRPr b="1" sz="32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gRPC</a:t>
            </a:r>
          </a:p>
          <a:p>
            <a:pPr lvl="1" marL="1042736" indent="-661736">
              <a:buSzPct val="100000"/>
              <a:buChar char="*"/>
              <a:defRPr b="1" sz="32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MapStruct</a:t>
            </a:r>
          </a:p>
          <a:p>
            <a:pPr>
              <a:defRPr b="1" sz="32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4. 빌드 시간에 영향을 줌(minor)</a:t>
            </a:r>
          </a:p>
          <a:p>
            <a:pPr>
              <a:defRPr b="1" sz="3200">
                <a:solidFill>
                  <a:srgbClr val="FF40FF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5. 자바 버전에 따라 지원이 안될 수도 있음(JDK11까진 현재 지원)</a:t>
            </a:r>
          </a:p>
          <a:p>
            <a:pPr>
              <a:defRPr b="1" sz="3200">
                <a:solidFill>
                  <a:srgbClr val="FF40FF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  - 2017년 3월부터 JDK 9 지원, 2018년 5월부터 JDK 10 지원</a:t>
            </a:r>
          </a:p>
          <a:p>
            <a:pPr>
              <a:defRPr b="1" sz="3200">
                <a:solidFill>
                  <a:srgbClr val="FF40FF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  - Lombok 때문에 JDK 9 이상을 멀리했던 기억이…(…)</a:t>
            </a:r>
          </a:p>
          <a:p>
            <a:pPr>
              <a:defRPr b="1" sz="3200">
                <a:solidFill>
                  <a:srgbClr val="FF40FF"/>
                </a:solidFill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  - JDK 를 올리면 Lombok 때문에 컴파일 오류…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텍스트 상자 6"/>
          <p:cNvSpPr txBox="1"/>
          <p:nvPr/>
        </p:nvSpPr>
        <p:spPr>
          <a:xfrm>
            <a:off x="3865854" y="2852284"/>
            <a:ext cx="4460292" cy="1153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pPr/>
            <a:r>
              <a:t>Kotlin 은??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92350" y="273337"/>
            <a:ext cx="7607300" cy="187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2283262"/>
            <a:ext cx="12192001" cy="42886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2" grpId="2"/>
      <p:bldP build="whole" bldLvl="1" animBg="1" rev="0" advAuto="0" spid="131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텍스트 상자 6"/>
          <p:cNvSpPr txBox="1"/>
          <p:nvPr/>
        </p:nvSpPr>
        <p:spPr>
          <a:xfrm>
            <a:off x="1120094" y="2321289"/>
            <a:ext cx="9951812" cy="2215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이 data class 가 하는일은?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Lombok의 @Data와 유사!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텍스트 상자 6"/>
          <p:cNvSpPr txBox="1"/>
          <p:nvPr/>
        </p:nvSpPr>
        <p:spPr>
          <a:xfrm>
            <a:off x="831455" y="2321289"/>
            <a:ext cx="10529090" cy="2215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자세한 것은 Kotlin Features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에서…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텍스트 상자 6"/>
          <p:cNvSpPr txBox="1"/>
          <p:nvPr/>
        </p:nvSpPr>
        <p:spPr>
          <a:xfrm>
            <a:off x="850568" y="1790293"/>
            <a:ext cx="10490864" cy="3277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방금 전의 테스트에서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약간의 IDEA 를 활용한 가독성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향상을 해보자!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2750" y="1250950"/>
            <a:ext cx="8826500" cy="4356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9250" y="412750"/>
            <a:ext cx="8953500" cy="6032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텍스트 상자 6"/>
          <p:cNvSpPr txBox="1"/>
          <p:nvPr/>
        </p:nvSpPr>
        <p:spPr>
          <a:xfrm>
            <a:off x="2292354" y="1790293"/>
            <a:ext cx="7607292" cy="3277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Kotlin에서도 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Builder 처럼 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객체를 만들고 싶다면?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텍스트 상자 6"/>
          <p:cNvSpPr txBox="1"/>
          <p:nvPr/>
        </p:nvSpPr>
        <p:spPr>
          <a:xfrm>
            <a:off x="655944" y="510370"/>
            <a:ext cx="3177813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pPr/>
            <a:r>
              <a:t>Agenda</a:t>
            </a:r>
          </a:p>
        </p:txBody>
      </p:sp>
      <p:sp>
        <p:nvSpPr>
          <p:cNvPr id="39" name="Rectangle 1"/>
          <p:cNvSpPr txBox="1"/>
          <p:nvPr/>
        </p:nvSpPr>
        <p:spPr>
          <a:xfrm>
            <a:off x="655943" y="1985200"/>
            <a:ext cx="11536058" cy="336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57200" indent="-457200">
              <a:buSzPct val="100000"/>
              <a:buFont typeface="Arial"/>
              <a:buChar char="•"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Target</a:t>
            </a:r>
          </a:p>
          <a:p>
            <a:pPr marL="457200" indent="-457200">
              <a:buSzPct val="100000"/>
              <a:buFont typeface="Arial"/>
              <a:buChar char="•"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Why did I choose Kotlin?</a:t>
            </a:r>
          </a:p>
          <a:p>
            <a:pPr marL="457200" indent="-457200">
              <a:buSzPct val="100000"/>
              <a:buFont typeface="Arial"/>
              <a:buChar char="•"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Kotlin Features</a:t>
            </a:r>
          </a:p>
          <a:p>
            <a:pPr marL="457200" indent="-457200">
              <a:buSzPct val="100000"/>
              <a:buFont typeface="Arial"/>
              <a:buChar char="•"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As a Result…</a:t>
            </a:r>
          </a:p>
          <a:p>
            <a:pPr marL="457200" indent="-457200">
              <a:buSzPct val="100000"/>
              <a:buFont typeface="Arial"/>
              <a:buChar char="•"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4950" y="2393950"/>
            <a:ext cx="6642100" cy="412750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텍스트 상자 6"/>
          <p:cNvSpPr txBox="1"/>
          <p:nvPr/>
        </p:nvSpPr>
        <p:spPr>
          <a:xfrm>
            <a:off x="3559297" y="858384"/>
            <a:ext cx="5073406" cy="1153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pPr/>
            <a:r>
              <a:t>Entity 의 변경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텍스트 상자 6"/>
          <p:cNvSpPr txBox="1"/>
          <p:nvPr/>
        </p:nvSpPr>
        <p:spPr>
          <a:xfrm>
            <a:off x="995035" y="2321289"/>
            <a:ext cx="10201930" cy="2215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사실 이게 아까 첫 자바 예제와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유사한 Kotlin 엔티티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1360" y="0"/>
            <a:ext cx="836928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텍스트 상자 6"/>
          <p:cNvSpPr txBox="1"/>
          <p:nvPr/>
        </p:nvSpPr>
        <p:spPr>
          <a:xfrm>
            <a:off x="2282433" y="2321289"/>
            <a:ext cx="7627134" cy="2215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저 apply 는 무엇??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난 정의 한적 없는데??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텍스트 상자 6"/>
          <p:cNvSpPr txBox="1"/>
          <p:nvPr/>
        </p:nvSpPr>
        <p:spPr>
          <a:xfrm>
            <a:off x="528794" y="2852284"/>
            <a:ext cx="11134411" cy="1153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pPr/>
            <a:r>
              <a:t>그것도 Kotlin Features 에서…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텍스트 상자 6"/>
          <p:cNvSpPr txBox="1"/>
          <p:nvPr/>
        </p:nvSpPr>
        <p:spPr>
          <a:xfrm>
            <a:off x="862143" y="757648"/>
            <a:ext cx="10926972" cy="54013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2번째…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자바의 Eco System(Spring, JPA, Reactor, Betty 등) 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을 활용하고 싶은데 자바 자체에 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불만이..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텍스트 상자 6"/>
          <p:cNvSpPr txBox="1"/>
          <p:nvPr/>
        </p:nvSpPr>
        <p:spPr>
          <a:xfrm>
            <a:off x="764620" y="2321289"/>
            <a:ext cx="10662760" cy="2215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잠깐, Kotlin 에서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Java 코드도 사용할 수 있을까?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텍스트 상자 6"/>
          <p:cNvSpPr txBox="1"/>
          <p:nvPr/>
        </p:nvSpPr>
        <p:spPr>
          <a:xfrm>
            <a:off x="435275" y="283851"/>
            <a:ext cx="11321450" cy="3277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당연히 됩니다!!!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Kotlin 은 Java 와 Fully 호환됨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Java -&gt; Kotlin 호출도 가능!</a:t>
            </a:r>
          </a:p>
        </p:txBody>
      </p:sp>
      <p:pic>
        <p:nvPicPr>
          <p:cNvPr id="164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1650" y="3714281"/>
            <a:ext cx="8648700" cy="54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64861" y="4763260"/>
            <a:ext cx="8851901" cy="66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Ref: https://kotlinlang.org"/>
          <p:cNvSpPr txBox="1"/>
          <p:nvPr/>
        </p:nvSpPr>
        <p:spPr>
          <a:xfrm>
            <a:off x="1403921" y="6183629"/>
            <a:ext cx="263280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Ref: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 invalidUrl="" action="" tgtFrame="" tooltip="" history="1" highlightClick="0" endSnd="0"/>
              </a:rPr>
              <a:t>https://kotlinlang.org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72381" y="0"/>
            <a:ext cx="6247238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텍스트 상자 6"/>
          <p:cNvSpPr txBox="1"/>
          <p:nvPr/>
        </p:nvSpPr>
        <p:spPr>
          <a:xfrm>
            <a:off x="517676" y="2097010"/>
            <a:ext cx="11156648" cy="2663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54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자바 코드를 apply에 사용하기 위해 </a:t>
            </a:r>
          </a:p>
          <a:p>
            <a:pPr>
              <a:defRPr b="1" sz="54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Setter/No Argument Constructor</a:t>
            </a:r>
          </a:p>
          <a:p>
            <a:pPr>
              <a:defRPr b="1" sz="54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 추가가 필요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상자 6"/>
          <p:cNvSpPr txBox="1"/>
          <p:nvPr/>
        </p:nvSpPr>
        <p:spPr>
          <a:xfrm>
            <a:off x="272939" y="3027166"/>
            <a:ext cx="11646122" cy="803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44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Target - 이 세미나를 </a:t>
            </a:r>
            <a:r>
              <a:rPr strike="sngStrike"/>
              <a:t>쉽게(?)</a:t>
            </a:r>
            <a:r>
              <a:t> 이해하실 수 있는 대상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lass 내의 var/val 은 사실..…"/>
          <p:cNvSpPr txBox="1"/>
          <p:nvPr/>
        </p:nvSpPr>
        <p:spPr>
          <a:xfrm>
            <a:off x="352586" y="2509760"/>
            <a:ext cx="11486828" cy="1838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54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Class 내의 var/val 은 사실..</a:t>
            </a:r>
          </a:p>
          <a:p>
            <a:pPr>
              <a:defRPr b="1" sz="54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val/var = getter/setter(var)/field 한몸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6829" y="0"/>
            <a:ext cx="4840342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65750" y="1276350"/>
            <a:ext cx="6642100" cy="4127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텍스트 상자 6"/>
          <p:cNvSpPr txBox="1"/>
          <p:nvPr/>
        </p:nvSpPr>
        <p:spPr>
          <a:xfrm>
            <a:off x="311173" y="728302"/>
            <a:ext cx="11569653" cy="5401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listOf 도 Java 의 java.util.List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로 그대로 전환이 가능!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마찬가지로 import 없는 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List&lt;T&gt; 도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java.util.List&lt;T&gt;로 변환됨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텍스트 상자 6"/>
          <p:cNvSpPr txBox="1"/>
          <p:nvPr/>
        </p:nvSpPr>
        <p:spPr>
          <a:xfrm>
            <a:off x="1629227" y="2321289"/>
            <a:ext cx="8933546" cy="2215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Java의 또 다른 대안으로 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Scala 가 존재 한다!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텍스트 상자 6"/>
          <p:cNvSpPr txBox="1"/>
          <p:nvPr/>
        </p:nvSpPr>
        <p:spPr>
          <a:xfrm>
            <a:off x="1805732" y="2321289"/>
            <a:ext cx="8580536" cy="2215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Scala는 분명 좋은 언어!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그렇지만..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텍스트 상자 6"/>
          <p:cNvSpPr txBox="1"/>
          <p:nvPr/>
        </p:nvSpPr>
        <p:spPr>
          <a:xfrm>
            <a:off x="685231" y="856956"/>
            <a:ext cx="10821538" cy="5144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882315" indent="-882315">
              <a:buSzPct val="100000"/>
              <a:buAutoNum type="arabicPeriod" startAt="1"/>
              <a:defRPr b="1" sz="39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상대적으로 느린 컴파일 속도</a:t>
            </a:r>
          </a:p>
          <a:p>
            <a:pPr marL="882315" indent="-882315">
              <a:buSzPct val="100000"/>
              <a:buAutoNum type="arabicPeriod" startAt="1"/>
              <a:defRPr b="1" sz="39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자바와 혼용이 어려운 부분 존재(ex: Collection)</a:t>
            </a:r>
          </a:p>
          <a:p>
            <a:pPr marL="882315" indent="-882315">
              <a:buSzPct val="100000"/>
              <a:buAutoNum type="arabicPeriod" startAt="1"/>
              <a:defRPr b="1" sz="39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implicit, for comprehension 의 난해함(?)</a:t>
            </a:r>
          </a:p>
          <a:p>
            <a:pPr marL="882315" indent="-882315">
              <a:buSzPct val="100000"/>
              <a:buAutoNum type="arabicPeriod" startAt="1"/>
              <a:defRPr b="1" sz="39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하위 버전 binary 호환성을 버린 경우가 있었음</a:t>
            </a:r>
          </a:p>
          <a:p>
            <a:pPr marL="882315" indent="-882315">
              <a:buSzPct val="100000"/>
              <a:buAutoNum type="arabicPeriod" startAt="1"/>
              <a:defRPr b="1" sz="39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Null Safety 지원이 상대적으로 부족</a:t>
            </a:r>
          </a:p>
          <a:p>
            <a:pPr marL="882315" indent="-882315">
              <a:buSzPct val="100000"/>
              <a:buAutoNum type="arabicPeriod" startAt="1"/>
              <a:defRPr b="1" sz="39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Scala 사용 당시 이해도 부족 (ㅠㅠ)</a:t>
            </a:r>
          </a:p>
          <a:p>
            <a:pPr marL="882315" indent="-882315">
              <a:buSzPct val="100000"/>
              <a:buAutoNum type="arabicPeriod" startAt="1"/>
              <a:defRPr b="1" sz="39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Scala에 비해 빠른 Kotlin릴리즈 속도(?)</a:t>
            </a:r>
          </a:p>
          <a:p>
            <a:pPr marL="882315" indent="-882315">
              <a:buSzPct val="100000"/>
              <a:buAutoNum type="arabicPeriod" startAt="1"/>
              <a:defRPr b="1" sz="39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IDE 지원이 Kotlin 에 비해 부족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텍스트 상자 6"/>
          <p:cNvSpPr txBox="1"/>
          <p:nvPr/>
        </p:nvSpPr>
        <p:spPr>
          <a:xfrm>
            <a:off x="1326771" y="757648"/>
            <a:ext cx="9538458" cy="5342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그러나, Kotlin에 익숙해진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지금 다시 해보라고 한다면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Scala 도 괜찮은 선택일듯?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=0=;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둘 다 좋은 언어입니다.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텍스트 상자 6"/>
          <p:cNvSpPr txBox="1"/>
          <p:nvPr/>
        </p:nvSpPr>
        <p:spPr>
          <a:xfrm>
            <a:off x="1270937" y="2350634"/>
            <a:ext cx="9650126" cy="2156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3번째 이유…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God Jetbrains!! IDEA!!!!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9650" y="622300"/>
            <a:ext cx="7632700" cy="5613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7350" y="825500"/>
            <a:ext cx="6337300" cy="5207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텍스트 상자 6"/>
          <p:cNvSpPr txBox="1"/>
          <p:nvPr/>
        </p:nvSpPr>
        <p:spPr>
          <a:xfrm>
            <a:off x="1382843" y="2350634"/>
            <a:ext cx="9653399" cy="2156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Java or JVM Language 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중급(?) 개발자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55850" y="1708150"/>
            <a:ext cx="7480300" cy="3441700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Ref: https://kotlinlang.org"/>
          <p:cNvSpPr txBox="1"/>
          <p:nvPr/>
        </p:nvSpPr>
        <p:spPr>
          <a:xfrm>
            <a:off x="1403921" y="6183629"/>
            <a:ext cx="263280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Ref: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https://kotlinlang.org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2550" y="304800"/>
            <a:ext cx="6946900" cy="259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82950" y="3771900"/>
            <a:ext cx="5626100" cy="1701800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Ref: https://kotlinlang.org"/>
          <p:cNvSpPr txBox="1"/>
          <p:nvPr/>
        </p:nvSpPr>
        <p:spPr>
          <a:xfrm>
            <a:off x="1403921" y="6183629"/>
            <a:ext cx="263280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Ref: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 invalidUrl="" action="" tgtFrame="" tooltip="" history="1" highlightClick="0" endSnd="0"/>
              </a:rPr>
              <a:t>https://kotlinlang.org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89300" y="31750"/>
            <a:ext cx="5613400" cy="6794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6504" y="0"/>
            <a:ext cx="8398992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4643" y="0"/>
            <a:ext cx="4282714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텍스트 상자 6"/>
          <p:cNvSpPr txBox="1"/>
          <p:nvPr/>
        </p:nvSpPr>
        <p:spPr>
          <a:xfrm>
            <a:off x="163523" y="1288643"/>
            <a:ext cx="11864954" cy="4280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Java 코드 Kotlin 변환은 완벽하진 않음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그러나 Kotlin 진입 장벽을 상당수 낮출 수 있다!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6050" y="730250"/>
            <a:ext cx="9359900" cy="5397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텍스트 상자 6"/>
          <p:cNvSpPr txBox="1"/>
          <p:nvPr/>
        </p:nvSpPr>
        <p:spPr>
          <a:xfrm>
            <a:off x="1128369" y="2321289"/>
            <a:ext cx="9935261" cy="2215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이해가 안되는 Kotlin 코드를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자바로 변환해 볼 수 있다!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90654"/>
            <a:ext cx="12192000" cy="64766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7047" y="0"/>
            <a:ext cx="7097907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텍스트 상자 6"/>
          <p:cNvSpPr txBox="1"/>
          <p:nvPr/>
        </p:nvSpPr>
        <p:spPr>
          <a:xfrm>
            <a:off x="1498306" y="1259298"/>
            <a:ext cx="9552325" cy="4339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661736" indent="-661736">
              <a:buSzPct val="100000"/>
              <a:buChar char="•"/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함수형 프로그래밍</a:t>
            </a:r>
          </a:p>
          <a:p>
            <a:pPr marL="661736" indent="-661736">
              <a:buSzPct val="100000"/>
              <a:buChar char="•"/>
              <a:defRPr b="1" strike="sngStrike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Reactive 프로그래밍</a:t>
            </a:r>
          </a:p>
          <a:p>
            <a:pPr marL="661736" indent="-661736">
              <a:buSzPct val="100000"/>
              <a:buChar char="•"/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Clean Code 지향</a:t>
            </a:r>
          </a:p>
          <a:p>
            <a:pPr marL="661736" indent="-661736">
              <a:buSzPct val="100000"/>
              <a:buChar char="•"/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자바로 웬만한건 해봤다(?)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텍스트 상자 6"/>
          <p:cNvSpPr txBox="1"/>
          <p:nvPr/>
        </p:nvSpPr>
        <p:spPr>
          <a:xfrm>
            <a:off x="2574281" y="2881629"/>
            <a:ext cx="7043438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pPr/>
            <a:r>
              <a:t>Kotlin Features…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44128"/>
            <a:ext cx="12192001" cy="5052768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Ref: https://kotlinlang.org"/>
          <p:cNvSpPr txBox="1"/>
          <p:nvPr/>
        </p:nvSpPr>
        <p:spPr>
          <a:xfrm>
            <a:off x="1403921" y="6183629"/>
            <a:ext cx="263280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Ref: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https://kotlinlang.org</a:t>
            </a:r>
          </a:p>
        </p:txBody>
      </p:sp>
      <p:sp>
        <p:nvSpPr>
          <p:cNvPr id="226" name="Statically typed programming language for modern multiplatform applications…"/>
          <p:cNvSpPr txBox="1"/>
          <p:nvPr/>
        </p:nvSpPr>
        <p:spPr>
          <a:xfrm>
            <a:off x="2059551" y="5357139"/>
            <a:ext cx="8703207" cy="666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4100"/>
              </a:lnSpc>
              <a:defRPr b="1"/>
            </a:pPr>
            <a:r>
              <a:t>Statically typed programming language for modern multiplatform applications </a:t>
            </a:r>
          </a:p>
          <a:p>
            <a:pPr defTabSz="457200">
              <a:lnSpc>
                <a:spcPts val="4100"/>
              </a:lnSpc>
              <a:defRPr b="1"/>
            </a:pPr>
            <a:r>
              <a:t>최신 멀티플랫폼 애플리케이션을 위한 정적 타입 언어라고 합니다 (??)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08200" y="2857500"/>
            <a:ext cx="7975600" cy="190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Multiplatform 지원!…"/>
          <p:cNvSpPr txBox="1"/>
          <p:nvPr/>
        </p:nvSpPr>
        <p:spPr>
          <a:xfrm>
            <a:off x="2054358" y="1014730"/>
            <a:ext cx="8598447" cy="1059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000"/>
            </a:pPr>
            <a:r>
              <a:t>Multiplatform 지원!</a:t>
            </a:r>
          </a:p>
          <a:p>
            <a:pPr>
              <a:defRPr sz="3000"/>
            </a:pPr>
            <a:r>
              <a:t>Google 공식 Android 언어로 Kotlin 지정!(2017년 5월)</a:t>
            </a:r>
          </a:p>
        </p:txBody>
      </p:sp>
      <p:sp>
        <p:nvSpPr>
          <p:cNvPr id="230" name="Ref: https://kotlinlang.org"/>
          <p:cNvSpPr txBox="1"/>
          <p:nvPr/>
        </p:nvSpPr>
        <p:spPr>
          <a:xfrm>
            <a:off x="1403921" y="6183629"/>
            <a:ext cx="263280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Ref: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 invalidUrl="" action="" tgtFrame="" tooltip="" history="1" highlightClick="0" endSnd="0"/>
              </a:rPr>
              <a:t>https://kotlinlang.org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266959"/>
            <a:ext cx="12192000" cy="63240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23801" y="38802"/>
            <a:ext cx="6083301" cy="3073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텍스트 상자 6"/>
          <p:cNvSpPr txBox="1"/>
          <p:nvPr/>
        </p:nvSpPr>
        <p:spPr>
          <a:xfrm>
            <a:off x="1732798" y="2852284"/>
            <a:ext cx="8726403" cy="1153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pPr/>
            <a:r>
              <a:t>다시 Kotlin Features…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텍스트 상자 6"/>
          <p:cNvSpPr txBox="1"/>
          <p:nvPr/>
        </p:nvSpPr>
        <p:spPr>
          <a:xfrm>
            <a:off x="653897" y="2052616"/>
            <a:ext cx="10884206" cy="2752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55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JDK 6 이상부터 지원(Scala도 동일!)</a:t>
            </a:r>
          </a:p>
          <a:p>
            <a:pPr>
              <a:defRPr b="1" sz="55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=&gt; Android 에 매우 유리한 Feature</a:t>
            </a:r>
          </a:p>
          <a:p>
            <a:pPr>
              <a:defRPr b="1" sz="55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=&gt; Retrolambda 가 필요하지 않음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텍스트 상자 6"/>
          <p:cNvSpPr txBox="1"/>
          <p:nvPr/>
        </p:nvSpPr>
        <p:spPr>
          <a:xfrm>
            <a:off x="1584206" y="2350634"/>
            <a:ext cx="9023588" cy="2156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NullPointerException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웬만해선 Kotlin에선 불가!</a:t>
            </a:r>
          </a:p>
        </p:txBody>
      </p:sp>
      <p:pic>
        <p:nvPicPr>
          <p:cNvPr id="244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156" y="5079448"/>
            <a:ext cx="10924693" cy="494971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ref: https://namu.wiki/w/Null"/>
          <p:cNvSpPr txBox="1"/>
          <p:nvPr/>
        </p:nvSpPr>
        <p:spPr>
          <a:xfrm>
            <a:off x="1089919" y="6035824"/>
            <a:ext cx="2886297" cy="376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ref: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https://namu.wiki/w/Null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28399" y="0"/>
            <a:ext cx="7535202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텍스트 상자 6"/>
          <p:cNvSpPr txBox="1"/>
          <p:nvPr/>
        </p:nvSpPr>
        <p:spPr>
          <a:xfrm>
            <a:off x="825709" y="2852284"/>
            <a:ext cx="10540582" cy="1153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pPr/>
            <a:r>
              <a:t>Null을 완전히 없앨 수는 없(…)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129" y="0"/>
            <a:ext cx="12119742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텍스트 상자 6"/>
          <p:cNvSpPr txBox="1"/>
          <p:nvPr/>
        </p:nvSpPr>
        <p:spPr>
          <a:xfrm>
            <a:off x="1068807" y="2823922"/>
            <a:ext cx="10115474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pPr/>
            <a:r>
              <a:t>Why did I choose Kotlin?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텍스트 상자 6"/>
          <p:cNvSpPr txBox="1"/>
          <p:nvPr/>
        </p:nvSpPr>
        <p:spPr>
          <a:xfrm>
            <a:off x="246677" y="805680"/>
            <a:ext cx="11728525" cy="5246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5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>
                <a:solidFill>
                  <a:srgbClr val="FF9300"/>
                </a:solidFill>
              </a:rPr>
              <a:t>val</a:t>
            </a:r>
            <a:r>
              <a:t> == Type Inferred Immutable</a:t>
            </a:r>
          </a:p>
          <a:p>
            <a:pPr>
              <a:defRPr b="1" sz="5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>
                <a:solidFill>
                  <a:srgbClr val="FF9300"/>
                </a:solidFill>
              </a:rPr>
              <a:t>var</a:t>
            </a:r>
            <a:r>
              <a:t> == Type Inferred Mutable</a:t>
            </a:r>
          </a:p>
          <a:p>
            <a:pPr>
              <a:defRPr b="1" sz="5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>
                <a:solidFill>
                  <a:srgbClr val="FF9300"/>
                </a:solidFill>
              </a:rPr>
              <a:t>const val</a:t>
            </a:r>
            <a:r>
              <a:t> = Type Inferred static Immutable</a:t>
            </a:r>
          </a:p>
          <a:p>
            <a:pPr>
              <a:defRPr b="1" sz="5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>
                <a:solidFill>
                  <a:srgbClr val="FF9300"/>
                </a:solidFill>
              </a:rPr>
              <a:t>var</a:t>
            </a:r>
            <a:r>
              <a:t> name: Type? == Nullable Type</a:t>
            </a:r>
          </a:p>
          <a:p>
            <a:pPr>
              <a:defRPr b="1" sz="5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rPr>
                <a:solidFill>
                  <a:srgbClr val="FF9300"/>
                </a:solidFill>
              </a:rPr>
              <a:t>val</a:t>
            </a:r>
            <a:r>
              <a:t> name: Int == Int 타입 Immutable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4759" y="140021"/>
            <a:ext cx="4762501" cy="95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3159" y="1510145"/>
            <a:ext cx="4965701" cy="58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88224" y="-3920"/>
            <a:ext cx="6057433" cy="4391888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컴파일러 레벨에서 NPE를 막아줌…"/>
          <p:cNvSpPr txBox="1"/>
          <p:nvPr/>
        </p:nvSpPr>
        <p:spPr>
          <a:xfrm>
            <a:off x="2435398" y="4988246"/>
            <a:ext cx="7321204" cy="925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2600"/>
            </a:pPr>
            <a:r>
              <a:t>컴파일러 레벨에서 NPE를 막아줌</a:t>
            </a:r>
          </a:p>
          <a:p>
            <a:pPr>
              <a:defRPr b="1" sz="2600"/>
            </a:pPr>
            <a:r>
              <a:t>언어 차원의 NPE 방지로 인해 많은 버그를 없앨 수 있음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7624" y="226844"/>
            <a:ext cx="7734301" cy="2590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4174" y="2878314"/>
            <a:ext cx="7061201" cy="1638301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클래스 내부 변수가 NPE 가능성이 있을 경우…"/>
          <p:cNvSpPr txBox="1"/>
          <p:nvPr/>
        </p:nvSpPr>
        <p:spPr>
          <a:xfrm>
            <a:off x="1813859" y="4577284"/>
            <a:ext cx="8449146" cy="2175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2600"/>
            </a:pPr>
            <a:r>
              <a:t>클래스 내부 변수가 NPE 가능성이 있을 경우 </a:t>
            </a:r>
          </a:p>
          <a:p>
            <a:pPr>
              <a:defRPr b="1" sz="2600"/>
            </a:pPr>
            <a:r>
              <a:t>? 키워드나 !! 키워드를 넣어주지 않는 이상 컴파일 불가!</a:t>
            </a:r>
          </a:p>
          <a:p>
            <a:pPr>
              <a:defRPr b="1" sz="2600"/>
            </a:pPr>
            <a:r>
              <a:t>? =&gt; 이 값 없으면 skip or 기본 동작(boolean 의 경우 false)</a:t>
            </a:r>
          </a:p>
          <a:p>
            <a:pPr>
              <a:defRPr b="1" sz="2600"/>
            </a:pPr>
            <a:r>
              <a:t>!! =&gt; 가급적 사용하지 권장하지 않는 키워드로 NPE 발생</a:t>
            </a:r>
          </a:p>
          <a:p>
            <a:pPr>
              <a:defRPr b="1" sz="2600"/>
            </a:pPr>
            <a:r>
              <a:t> =&gt; !! 는 느낌표 두개의 의미 그대로.. !!!! 이런 느낌?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많이들 알고(?) 계시는 Elvis Operator… ?: 엘비스 머리같나요??"/>
          <p:cNvSpPr txBox="1"/>
          <p:nvPr/>
        </p:nvSpPr>
        <p:spPr>
          <a:xfrm>
            <a:off x="941328" y="5883570"/>
            <a:ext cx="10309345" cy="57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3000"/>
            </a:lvl1pPr>
          </a:lstStyle>
          <a:p>
            <a:pPr/>
            <a:r>
              <a:t>많이들 알고(?) 계시는 Elvis Operator… ?: 엘비스 머리같나요??</a:t>
            </a:r>
          </a:p>
        </p:txBody>
      </p:sp>
      <p:pic>
        <p:nvPicPr>
          <p:cNvPr id="26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9250" y="248703"/>
            <a:ext cx="8953500" cy="4991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8900" y="232550"/>
            <a:ext cx="9474200" cy="4686301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이렇게도 활용 가능… NPE 를 발생시키지 않는다!"/>
          <p:cNvSpPr txBox="1"/>
          <p:nvPr/>
        </p:nvSpPr>
        <p:spPr>
          <a:xfrm>
            <a:off x="2279430" y="5082943"/>
            <a:ext cx="7633140" cy="57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3000"/>
            </a:lvl1pPr>
          </a:lstStyle>
          <a:p>
            <a:pPr/>
            <a:r>
              <a:t>이렇게도 활용 가능… NPE 를 발생시키지 않는다!</a:t>
            </a:r>
          </a:p>
        </p:txBody>
      </p:sp>
      <p:pic>
        <p:nvPicPr>
          <p:cNvPr id="273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86100" y="5822354"/>
            <a:ext cx="6019800" cy="812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2" grpId="2"/>
      <p:bldP build="whole" bldLvl="1" animBg="1" rev="0" advAuto="0" spid="273" grpId="3"/>
      <p:bldP build="whole" bldLvl="1" animBg="1" rev="0" advAuto="0" spid="271" grpId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텍스트 상자 6"/>
          <p:cNvSpPr txBox="1"/>
          <p:nvPr/>
        </p:nvSpPr>
        <p:spPr>
          <a:xfrm>
            <a:off x="988806" y="728302"/>
            <a:ext cx="10214388" cy="5401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그 외 NPE 관련 특징…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Java 로 작성된 모든 타입은 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Null Safe 보장 불가.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(Kotlin으로 작성할 경우에만 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NPE 강제 가능)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텍스트 상자 6"/>
          <p:cNvSpPr txBox="1"/>
          <p:nvPr/>
        </p:nvSpPr>
        <p:spPr>
          <a:xfrm>
            <a:off x="226748" y="1684761"/>
            <a:ext cx="11805413" cy="1153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lvl1pPr>
          </a:lstStyle>
          <a:p>
            <a:pPr/>
            <a:r>
              <a:t>확장함수(Extension Functions)</a:t>
            </a:r>
          </a:p>
        </p:txBody>
      </p:sp>
      <p:sp>
        <p:nvSpPr>
          <p:cNvPr id="278" name="기존 클래스를 변경하지 않고…"/>
          <p:cNvSpPr txBox="1"/>
          <p:nvPr/>
        </p:nvSpPr>
        <p:spPr>
          <a:xfrm>
            <a:off x="2381955" y="3770277"/>
            <a:ext cx="7428090" cy="1677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49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기존 클래스를 변경하지 않고 </a:t>
            </a:r>
          </a:p>
          <a:p>
            <a:pPr>
              <a:defRPr b="1" sz="49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함수를 추가한다!!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텍스트 상자 6"/>
          <p:cNvSpPr txBox="1"/>
          <p:nvPr/>
        </p:nvSpPr>
        <p:spPr>
          <a:xfrm>
            <a:off x="598576" y="1790293"/>
            <a:ext cx="10994848" cy="3277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NPE Safe 와 더불어 Kotlin 의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핵심 기능중 하나.</a:t>
            </a:r>
          </a:p>
          <a:p>
            <a:pPr>
              <a:defRPr b="1" sz="66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apply 도 확장 함수중 하나!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6100" y="265207"/>
            <a:ext cx="8559800" cy="331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4003509"/>
            <a:ext cx="12192001" cy="1466994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Iterable&lt;T&gt; 클래스를 확장하여 마치 Iterable 클래스에서 직접 호출하듯…"/>
          <p:cNvSpPr txBox="1"/>
          <p:nvPr/>
        </p:nvSpPr>
        <p:spPr>
          <a:xfrm>
            <a:off x="1550495" y="5546464"/>
            <a:ext cx="9772635" cy="13419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2600"/>
            </a:pPr>
            <a:r>
              <a:t>Iterable&lt;T&gt; 클래스를 확장하여 마치 Iterable 클래스에서 직접 호출하듯</a:t>
            </a:r>
          </a:p>
          <a:p>
            <a:pPr>
              <a:defRPr b="1" sz="2600"/>
            </a:pPr>
            <a:r>
              <a:t>코드 확장 가능</a:t>
            </a:r>
          </a:p>
          <a:p>
            <a:pPr>
              <a:defRPr b="1" sz="2600"/>
            </a:pPr>
            <a:r>
              <a:t>일반 함수와 다르게 노란색으로 표시됨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Kotlin 언어 차원에서 미리 정의한 확장함수가 아닌 경우…"/>
          <p:cNvSpPr txBox="1"/>
          <p:nvPr/>
        </p:nvSpPr>
        <p:spPr>
          <a:xfrm>
            <a:off x="2353090" y="68492"/>
            <a:ext cx="7485820" cy="925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2600"/>
            </a:pPr>
            <a:r>
              <a:t>Kotlin 언어 차원에서 미리 정의한 확장함수가 아닌 경우</a:t>
            </a:r>
          </a:p>
          <a:p>
            <a:pPr>
              <a:defRPr b="1" sz="2600"/>
            </a:pPr>
            <a:r>
              <a:t>외부 파일에서 확장메소드 사용할 때에는 import 필요</a:t>
            </a:r>
          </a:p>
        </p:txBody>
      </p:sp>
      <p:pic>
        <p:nvPicPr>
          <p:cNvPr id="28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850" y="3865452"/>
            <a:ext cx="11544300" cy="2603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9300" y="1198256"/>
            <a:ext cx="8153400" cy="2641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8" grpId="1"/>
      <p:bldP build="whole" bldLvl="1" animBg="1" rev="0" advAuto="0" spid="290" grpId="2"/>
      <p:bldP build="whole" bldLvl="1" animBg="1" rev="0" advAuto="0" spid="289" grpId="3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